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446" r:id="rId2"/>
    <p:sldId id="271" r:id="rId3"/>
    <p:sldId id="1138" r:id="rId4"/>
    <p:sldId id="1038" r:id="rId5"/>
    <p:sldId id="1048" r:id="rId6"/>
    <p:sldId id="330" r:id="rId7"/>
    <p:sldId id="1128" r:id="rId8"/>
    <p:sldId id="1448943783" r:id="rId9"/>
    <p:sldId id="1448943784" r:id="rId10"/>
    <p:sldId id="265" r:id="rId11"/>
    <p:sldId id="2147374699" r:id="rId12"/>
    <p:sldId id="447" r:id="rId13"/>
    <p:sldId id="448" r:id="rId14"/>
    <p:sldId id="352" r:id="rId15"/>
    <p:sldId id="445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31"/>
    <p:restoredTop sz="96755"/>
  </p:normalViewPr>
  <p:slideViewPr>
    <p:cSldViewPr snapToGrid="0" snapToObjects="1" showGuides="1">
      <p:cViewPr varScale="1">
        <p:scale>
          <a:sx n="117" d="100"/>
          <a:sy n="117" d="100"/>
        </p:scale>
        <p:origin x="91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4A125-DDC4-644F-A755-0A6F9D956D82}" type="datetimeFigureOut">
              <a:rPr lang="it-IT" smtClean="0"/>
              <a:t>02/06/25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EF977-B52B-7D40-9D2D-79969B1096B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413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EF977-B52B-7D40-9D2D-79969B1096B9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1741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EF977-B52B-7D40-9D2D-79969B1096B9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26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EF977-B52B-7D40-9D2D-79969B1096B9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0770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48D9B13-A161-0782-0253-4403A128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3A16-C13D-FB4B-9D58-C0D678A82891}" type="datetimeFigureOut">
              <a:rPr lang="it-IT" smtClean="0"/>
              <a:t>02/06/25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73C1BCF-8F8D-54AE-3EAE-A15FD6EC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7D988C6-F9F0-3111-E52C-CAD5CC344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652C-AC24-F644-AC58-5CF8C6DB2549}" type="slidenum">
              <a:rPr lang="it-IT" smtClean="0"/>
              <a:t>‹#›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26B556B-1121-0111-9CD7-EA3CB5FB86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75" y="0"/>
            <a:ext cx="1644392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32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3C53F6-3531-5F72-1119-86D911AFA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966E33E-3825-FEE1-C01B-89E724133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D98A09-E050-3C22-6325-A759ED46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3A16-C13D-FB4B-9D58-C0D678A82891}" type="datetimeFigureOut">
              <a:rPr lang="it-IT" smtClean="0"/>
              <a:t>02/06/25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239197-2DB9-730C-BE7F-A394E1DC2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42778F-7971-AA8E-0CBB-D9381A20E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652C-AC24-F644-AC58-5CF8C6DB254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378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A5F2F2-1886-719E-3401-F405E67A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C2B518-91B3-14E0-8227-9E34758CB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88DCE1-A3BE-5D85-BA07-C52D56E73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3A16-C13D-FB4B-9D58-C0D678A82891}" type="datetimeFigureOut">
              <a:rPr lang="it-IT" smtClean="0"/>
              <a:t>02/06/25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724416-925A-1CE6-F4B0-4F97396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A4D83-ECFA-4504-BA30-B39B300F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652C-AC24-F644-AC58-5CF8C6DB254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5872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platzhalter 1024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143672" y="116632"/>
            <a:ext cx="8755613" cy="164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00" b="1">
                <a:solidFill>
                  <a:srgbClr val="5BB132"/>
                </a:solidFill>
                <a:latin typeface="+mn-lt"/>
              </a:defRPr>
            </a:lvl1pPr>
            <a:lvl2pPr>
              <a:defRPr sz="4200">
                <a:solidFill>
                  <a:srgbClr val="3FEB32"/>
                </a:solidFill>
              </a:defRPr>
            </a:lvl2pPr>
            <a:lvl3pPr>
              <a:defRPr sz="4200">
                <a:solidFill>
                  <a:srgbClr val="3FEB32"/>
                </a:solidFill>
              </a:defRPr>
            </a:lvl3pPr>
            <a:lvl4pPr>
              <a:defRPr sz="4200">
                <a:solidFill>
                  <a:srgbClr val="3FEB32"/>
                </a:solidFill>
              </a:defRPr>
            </a:lvl4pPr>
            <a:lvl5pPr>
              <a:defRPr sz="4200">
                <a:solidFill>
                  <a:srgbClr val="3FEB32"/>
                </a:solidFill>
              </a:defRPr>
            </a:lvl5pPr>
          </a:lstStyle>
          <a:p>
            <a:pPr lvl="0"/>
            <a:r>
              <a:rPr lang="de-DE" dirty="0"/>
              <a:t>Title</a:t>
            </a:r>
            <a:endParaRPr lang="en-US" dirty="0"/>
          </a:p>
        </p:txBody>
      </p:sp>
      <p:sp>
        <p:nvSpPr>
          <p:cNvPr id="1028" name="Textplatzhalter 1027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148754" y="2060848"/>
            <a:ext cx="8755613" cy="4464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2000" b="1" baseline="0" dirty="0" smtClean="0">
                <a:solidFill>
                  <a:schemeClr val="tx1"/>
                </a:solidFill>
                <a:latin typeface="+mn-lt"/>
              </a:defRPr>
            </a:lvl1pPr>
            <a:lvl2pPr>
              <a:defRPr lang="de-DE" sz="20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sz="200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20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20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1st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/>
              <a:t>4th </a:t>
            </a:r>
            <a:r>
              <a:rPr lang="fr-FR" dirty="0" err="1"/>
              <a:t>level</a:t>
            </a:r>
            <a:endParaRPr lang="fr-FR" dirty="0"/>
          </a:p>
          <a:p>
            <a:endParaRPr lang="en-US" sz="2000" dirty="0">
              <a:solidFill>
                <a:schemeClr val="bg1"/>
              </a:solidFill>
              <a:latin typeface="Helvetica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C555D5-5E60-44E7-BD58-812CDF170031}"/>
              </a:ext>
            </a:extLst>
          </p:cNvPr>
          <p:cNvGrpSpPr/>
          <p:nvPr userDrawn="1"/>
        </p:nvGrpSpPr>
        <p:grpSpPr>
          <a:xfrm>
            <a:off x="0" y="-18742"/>
            <a:ext cx="2592288" cy="6936907"/>
            <a:chOff x="9599712" y="-18743"/>
            <a:chExt cx="2592288" cy="693690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963EC1F-36B8-475F-8425-6099204067B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6" r="48271"/>
            <a:stretch/>
          </p:blipFill>
          <p:spPr>
            <a:xfrm rot="5400000">
              <a:off x="8580381" y="1000588"/>
              <a:ext cx="4630950" cy="2592288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A5E960D-0B1D-471E-A266-8BA3637F064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46" t="1166" r="1880"/>
            <a:stretch/>
          </p:blipFill>
          <p:spPr>
            <a:xfrm>
              <a:off x="9599712" y="4596668"/>
              <a:ext cx="2592288" cy="2321496"/>
            </a:xfrm>
            <a:prstGeom prst="rect">
              <a:avLst/>
            </a:prstGeom>
          </p:spPr>
        </p:pic>
        <p:sp>
          <p:nvSpPr>
            <p:cNvPr id="8" name="Rechteck 20">
              <a:extLst>
                <a:ext uri="{FF2B5EF4-FFF2-40B4-BE49-F238E27FC236}">
                  <a16:creationId xmlns:a16="http://schemas.microsoft.com/office/drawing/2014/main" id="{888997FA-6C6A-4D08-930F-054D23AA3BBD}"/>
                </a:ext>
              </a:extLst>
            </p:cNvPr>
            <p:cNvSpPr>
              <a:spLocks/>
            </p:cNvSpPr>
            <p:nvPr userDrawn="1"/>
          </p:nvSpPr>
          <p:spPr>
            <a:xfrm>
              <a:off x="9599712" y="-18742"/>
              <a:ext cx="2592288" cy="4630950"/>
            </a:xfrm>
            <a:prstGeom prst="rect">
              <a:avLst/>
            </a:prstGeom>
            <a:gradFill>
              <a:gsLst>
                <a:gs pos="86000">
                  <a:srgbClr val="000A15">
                    <a:alpha val="75000"/>
                  </a:srgbClr>
                </a:gs>
                <a:gs pos="15000">
                  <a:srgbClr val="000A15">
                    <a:alpha val="75000"/>
                  </a:srgbClr>
                </a:gs>
                <a:gs pos="0">
                  <a:srgbClr val="000A15"/>
                </a:gs>
                <a:gs pos="32000">
                  <a:srgbClr val="001D2D">
                    <a:alpha val="75000"/>
                  </a:srgbClr>
                </a:gs>
                <a:gs pos="100000">
                  <a:srgbClr val="000A15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A32AC1A-4067-4042-8DBB-8CA979BF86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48" y="260648"/>
            <a:ext cx="1372791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8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platzhalter 1024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23889" y="188640"/>
            <a:ext cx="8755613" cy="164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00" b="1">
                <a:solidFill>
                  <a:srgbClr val="5BB132"/>
                </a:solidFill>
                <a:latin typeface="+mn-lt"/>
              </a:defRPr>
            </a:lvl1pPr>
            <a:lvl2pPr>
              <a:defRPr sz="4200">
                <a:solidFill>
                  <a:srgbClr val="3FEB32"/>
                </a:solidFill>
              </a:defRPr>
            </a:lvl2pPr>
            <a:lvl3pPr>
              <a:defRPr sz="4200">
                <a:solidFill>
                  <a:srgbClr val="3FEB32"/>
                </a:solidFill>
              </a:defRPr>
            </a:lvl3pPr>
            <a:lvl4pPr>
              <a:defRPr sz="4200">
                <a:solidFill>
                  <a:srgbClr val="3FEB32"/>
                </a:solidFill>
              </a:defRPr>
            </a:lvl4pPr>
            <a:lvl5pPr>
              <a:defRPr sz="4200">
                <a:solidFill>
                  <a:srgbClr val="3FEB32"/>
                </a:solidFill>
              </a:defRPr>
            </a:lvl5pPr>
          </a:lstStyle>
          <a:p>
            <a:pPr lvl="0"/>
            <a:r>
              <a:rPr lang="de-DE" dirty="0"/>
              <a:t>Title</a:t>
            </a:r>
            <a:endParaRPr lang="en-US" dirty="0"/>
          </a:p>
        </p:txBody>
      </p:sp>
      <p:sp>
        <p:nvSpPr>
          <p:cNvPr id="1028" name="Textplatzhalter 1027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80747" y="2204864"/>
            <a:ext cx="8755613" cy="4464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2000" b="1" baseline="0" dirty="0" smtClean="0">
                <a:solidFill>
                  <a:schemeClr val="tx1"/>
                </a:solidFill>
                <a:latin typeface="+mn-lt"/>
              </a:defRPr>
            </a:lvl1pPr>
            <a:lvl2pPr>
              <a:defRPr lang="de-DE" sz="20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sz="200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20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20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1st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/>
              <a:t>4th </a:t>
            </a:r>
            <a:r>
              <a:rPr lang="fr-FR" dirty="0" err="1"/>
              <a:t>level</a:t>
            </a:r>
            <a:endParaRPr lang="fr-FR" dirty="0"/>
          </a:p>
          <a:p>
            <a:endParaRPr lang="en-US" sz="2000" dirty="0">
              <a:solidFill>
                <a:schemeClr val="bg1"/>
              </a:solidFill>
              <a:latin typeface="Helvetica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C555D5-5E60-44E7-BD58-812CDF170031}"/>
              </a:ext>
            </a:extLst>
          </p:cNvPr>
          <p:cNvGrpSpPr/>
          <p:nvPr userDrawn="1"/>
        </p:nvGrpSpPr>
        <p:grpSpPr>
          <a:xfrm>
            <a:off x="9599712" y="-18743"/>
            <a:ext cx="2592288" cy="6936907"/>
            <a:chOff x="9599712" y="-18743"/>
            <a:chExt cx="2592288" cy="693690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963EC1F-36B8-475F-8425-6099204067B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6" r="48271"/>
            <a:stretch/>
          </p:blipFill>
          <p:spPr>
            <a:xfrm rot="5400000">
              <a:off x="8580381" y="1000588"/>
              <a:ext cx="4630950" cy="2592288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A5E960D-0B1D-471E-A266-8BA3637F064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46" t="1166" r="1880"/>
            <a:stretch/>
          </p:blipFill>
          <p:spPr>
            <a:xfrm>
              <a:off x="9599712" y="4596668"/>
              <a:ext cx="2592288" cy="2321496"/>
            </a:xfrm>
            <a:prstGeom prst="rect">
              <a:avLst/>
            </a:prstGeom>
          </p:spPr>
        </p:pic>
        <p:sp>
          <p:nvSpPr>
            <p:cNvPr id="8" name="Rechteck 20">
              <a:extLst>
                <a:ext uri="{FF2B5EF4-FFF2-40B4-BE49-F238E27FC236}">
                  <a16:creationId xmlns:a16="http://schemas.microsoft.com/office/drawing/2014/main" id="{888997FA-6C6A-4D08-930F-054D23AA3BBD}"/>
                </a:ext>
              </a:extLst>
            </p:cNvPr>
            <p:cNvSpPr>
              <a:spLocks/>
            </p:cNvSpPr>
            <p:nvPr userDrawn="1"/>
          </p:nvSpPr>
          <p:spPr>
            <a:xfrm>
              <a:off x="9599712" y="-18742"/>
              <a:ext cx="2592288" cy="4630950"/>
            </a:xfrm>
            <a:prstGeom prst="rect">
              <a:avLst/>
            </a:prstGeom>
            <a:gradFill>
              <a:gsLst>
                <a:gs pos="86000">
                  <a:srgbClr val="000A15">
                    <a:alpha val="75000"/>
                  </a:srgbClr>
                </a:gs>
                <a:gs pos="15000">
                  <a:srgbClr val="000A15">
                    <a:alpha val="75000"/>
                  </a:srgbClr>
                </a:gs>
                <a:gs pos="0">
                  <a:srgbClr val="000A15"/>
                </a:gs>
                <a:gs pos="32000">
                  <a:srgbClr val="001D2D">
                    <a:alpha val="75000"/>
                  </a:srgbClr>
                </a:gs>
                <a:gs pos="100000">
                  <a:srgbClr val="000A15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245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200A4AA-6F4C-4305-84E2-F53336BEAE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5430" y="6442720"/>
            <a:ext cx="475747" cy="52322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  </a:t>
            </a:r>
            <a:fld id="{34FEC002-FB49-40CF-BF4C-FCE9F15D48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32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46652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platzhalter 1027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97465" y="2348880"/>
            <a:ext cx="10970647" cy="3926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2000" b="1" baseline="0" dirty="0" smtClean="0">
                <a:solidFill>
                  <a:schemeClr val="tx1"/>
                </a:solidFill>
                <a:latin typeface="+mn-lt"/>
              </a:defRPr>
            </a:lvl1pPr>
            <a:lvl2pPr>
              <a:defRPr lang="de-DE" sz="2000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de-DE" sz="200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de-DE" sz="20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20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1st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/>
              <a:t>4th </a:t>
            </a:r>
            <a:r>
              <a:rPr lang="fr-FR" dirty="0" err="1"/>
              <a:t>level</a:t>
            </a:r>
            <a:endParaRPr lang="fr-FR" dirty="0"/>
          </a:p>
          <a:p>
            <a:endParaRPr lang="en-US" sz="2000" dirty="0">
              <a:solidFill>
                <a:schemeClr val="bg1"/>
              </a:solidFill>
              <a:latin typeface="Helvetica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6881509-FAB0-41A4-B872-01D1CDB077A6}"/>
              </a:ext>
            </a:extLst>
          </p:cNvPr>
          <p:cNvGrpSpPr/>
          <p:nvPr userDrawn="1"/>
        </p:nvGrpSpPr>
        <p:grpSpPr>
          <a:xfrm>
            <a:off x="0" y="-27384"/>
            <a:ext cx="12210416" cy="1517069"/>
            <a:chOff x="0" y="0"/>
            <a:chExt cx="12210416" cy="1517069"/>
          </a:xfrm>
        </p:grpSpPr>
        <p:pic>
          <p:nvPicPr>
            <p:cNvPr id="12" name="Image 2">
              <a:extLst>
                <a:ext uri="{FF2B5EF4-FFF2-40B4-BE49-F238E27FC236}">
                  <a16:creationId xmlns:a16="http://schemas.microsoft.com/office/drawing/2014/main" id="{80F7F1C7-09EA-4596-932A-2B25A83BA3E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29" r="47637"/>
            <a:stretch/>
          </p:blipFill>
          <p:spPr>
            <a:xfrm>
              <a:off x="0" y="4031"/>
              <a:ext cx="12210416" cy="1512168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A5E960D-0B1D-471E-A266-8BA3637F064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29"/>
            <a:stretch/>
          </p:blipFill>
          <p:spPr>
            <a:xfrm>
              <a:off x="8000047" y="0"/>
              <a:ext cx="4210369" cy="1517069"/>
            </a:xfrm>
            <a:prstGeom prst="rect">
              <a:avLst/>
            </a:prstGeom>
          </p:spPr>
        </p:pic>
        <p:pic>
          <p:nvPicPr>
            <p:cNvPr id="13" name="Image 2">
              <a:extLst>
                <a:ext uri="{FF2B5EF4-FFF2-40B4-BE49-F238E27FC236}">
                  <a16:creationId xmlns:a16="http://schemas.microsoft.com/office/drawing/2014/main" id="{C255B4D7-FF44-4721-9A73-A10B2E5D367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874" r="87705" b="1"/>
            <a:stretch/>
          </p:blipFill>
          <p:spPr>
            <a:xfrm>
              <a:off x="11441848" y="1166534"/>
              <a:ext cx="576935" cy="288032"/>
            </a:xfrm>
            <a:prstGeom prst="rect">
              <a:avLst/>
            </a:prstGeom>
          </p:spPr>
        </p:pic>
        <p:pic>
          <p:nvPicPr>
            <p:cNvPr id="8" name="Image 9">
              <a:extLst>
                <a:ext uri="{FF2B5EF4-FFF2-40B4-BE49-F238E27FC236}">
                  <a16:creationId xmlns:a16="http://schemas.microsoft.com/office/drawing/2014/main" id="{9AC57890-6B1B-425E-9BBF-814203B453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3569" y="1132290"/>
              <a:ext cx="618827" cy="356519"/>
            </a:xfrm>
            <a:prstGeom prst="rect">
              <a:avLst/>
            </a:prstGeom>
          </p:spPr>
        </p:pic>
      </p:grpSp>
      <p:sp>
        <p:nvSpPr>
          <p:cNvPr id="1025" name="Textplatzhalter 1024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3095" y="260648"/>
            <a:ext cx="10944225" cy="1008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00" b="1">
                <a:solidFill>
                  <a:srgbClr val="5BB132"/>
                </a:solidFill>
                <a:latin typeface="+mn-lt"/>
              </a:defRPr>
            </a:lvl1pPr>
            <a:lvl2pPr>
              <a:defRPr sz="4200">
                <a:solidFill>
                  <a:srgbClr val="3FEB32"/>
                </a:solidFill>
              </a:defRPr>
            </a:lvl2pPr>
            <a:lvl3pPr>
              <a:defRPr sz="4200">
                <a:solidFill>
                  <a:srgbClr val="3FEB32"/>
                </a:solidFill>
              </a:defRPr>
            </a:lvl3pPr>
            <a:lvl4pPr>
              <a:defRPr sz="4200">
                <a:solidFill>
                  <a:srgbClr val="3FEB32"/>
                </a:solidFill>
              </a:defRPr>
            </a:lvl4pPr>
            <a:lvl5pPr>
              <a:defRPr sz="4200">
                <a:solidFill>
                  <a:srgbClr val="3FEB32"/>
                </a:solidFill>
              </a:defRPr>
            </a:lvl5pPr>
          </a:lstStyle>
          <a:p>
            <a:pPr lvl="0"/>
            <a:r>
              <a:rPr lang="de-DE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86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AB936C9-96B5-3751-0AB4-C037BE44F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3D1EDC-4F12-DC64-2B79-A8253F961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A3FBF7-DDCD-427C-204F-CA2B69886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63A16-C13D-FB4B-9D58-C0D678A82891}" type="datetimeFigureOut">
              <a:rPr lang="it-IT" smtClean="0"/>
              <a:t>02/06/25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445928F-BEDA-80B5-411C-1DA0169B9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A59ADD-6632-978C-F718-1E29C1FAA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1652C-AC24-F644-AC58-5CF8C6DB2549}" type="slidenum">
              <a:rPr lang="it-IT" smtClean="0"/>
              <a:t>‹#›</a:t>
            </a:fld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A53C97A-BD50-B00C-4479-A9F9C86A4EC7}"/>
              </a:ext>
            </a:extLst>
          </p:cNvPr>
          <p:cNvSpPr/>
          <p:nvPr userDrawn="1"/>
        </p:nvSpPr>
        <p:spPr>
          <a:xfrm>
            <a:off x="1027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80625">
                <a:srgbClr val="31579B"/>
              </a:gs>
              <a:gs pos="79250">
                <a:srgbClr val="32599E"/>
              </a:gs>
              <a:gs pos="76500">
                <a:srgbClr val="345DA5"/>
              </a:gs>
              <a:gs pos="71000">
                <a:schemeClr val="accent1">
                  <a:lumMod val="89000"/>
                </a:schemeClr>
              </a:gs>
              <a:gs pos="82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1F35B7A-D191-6409-A5A2-F31A1A058F0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275" y="0"/>
            <a:ext cx="1644392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5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tif"/><Relationship Id="rId5" Type="http://schemas.openxmlformats.org/officeDocument/2006/relationships/image" Target="../media/image8.tif"/><Relationship Id="rId4" Type="http://schemas.openxmlformats.org/officeDocument/2006/relationships/image" Target="../media/image7.tif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jp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jpg"/><Relationship Id="rId17" Type="http://schemas.openxmlformats.org/officeDocument/2006/relationships/image" Target="../media/image33.sv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jpeg"/><Relationship Id="rId4" Type="http://schemas.openxmlformats.org/officeDocument/2006/relationships/image" Target="../media/image20.png"/><Relationship Id="rId9" Type="http://schemas.openxmlformats.org/officeDocument/2006/relationships/image" Target="../media/image25.jpg"/><Relationship Id="rId14" Type="http://schemas.openxmlformats.org/officeDocument/2006/relationships/image" Target="../media/image3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hyperlink" Target="mailto:Bilal.tasdemir@dlr.de" TargetMode="External"/><Relationship Id="rId3" Type="http://schemas.openxmlformats.org/officeDocument/2006/relationships/hyperlink" Target="mailto:jan-philipp.hoffknecht@helmholtz-berlin.de" TargetMode="External"/><Relationship Id="rId7" Type="http://schemas.openxmlformats.org/officeDocument/2006/relationships/hyperlink" Target="mailto:simonalbers@uni-muenster.de" TargetMode="External"/><Relationship Id="rId12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jpeg"/><Relationship Id="rId11" Type="http://schemas.openxmlformats.org/officeDocument/2006/relationships/hyperlink" Target="mailto:j.pleie@fz-juelich.de" TargetMode="External"/><Relationship Id="rId5" Type="http://schemas.openxmlformats.org/officeDocument/2006/relationships/hyperlink" Target="mailto:esedano@cidetec.es" TargetMode="External"/><Relationship Id="rId10" Type="http://schemas.openxmlformats.org/officeDocument/2006/relationships/image" Target="../media/image48.jpg"/><Relationship Id="rId4" Type="http://schemas.openxmlformats.org/officeDocument/2006/relationships/image" Target="../media/image45.jpeg"/><Relationship Id="rId9" Type="http://schemas.openxmlformats.org/officeDocument/2006/relationships/hyperlink" Target="mailto:dominik.voigt@uni-muenster.de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tif"/><Relationship Id="rId5" Type="http://schemas.openxmlformats.org/officeDocument/2006/relationships/image" Target="../media/image8.tif"/><Relationship Id="rId4" Type="http://schemas.openxmlformats.org/officeDocument/2006/relationships/image" Target="../media/image7.tif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40DC59-9D43-1842-B4D3-27DB73677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282" y="618922"/>
            <a:ext cx="10304204" cy="34289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sz="8000" b="1" dirty="0">
                <a:solidFill>
                  <a:schemeClr val="bg1"/>
                </a:solidFill>
              </a:rPr>
              <a:t>Young Scientists Event</a:t>
            </a:r>
          </a:p>
          <a:p>
            <a:pPr marL="0" indent="0" algn="ctr">
              <a:buNone/>
            </a:pPr>
            <a:endParaRPr lang="it-IT" sz="80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it-IT" sz="8000" b="1" dirty="0">
                <a:solidFill>
                  <a:schemeClr val="bg1"/>
                </a:solidFill>
              </a:rPr>
              <a:t>Second Edition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2568BAB-5F43-FAFB-7188-6299837B1823}"/>
              </a:ext>
            </a:extLst>
          </p:cNvPr>
          <p:cNvGrpSpPr/>
          <p:nvPr/>
        </p:nvGrpSpPr>
        <p:grpSpPr>
          <a:xfrm>
            <a:off x="54308" y="1772354"/>
            <a:ext cx="4743470" cy="5085645"/>
            <a:chOff x="7961628" y="3454323"/>
            <a:chExt cx="9642369" cy="9771024"/>
          </a:xfrm>
        </p:grpSpPr>
        <p:pic>
          <p:nvPicPr>
            <p:cNvPr id="12" name="european-map_it.jpg" descr="european-map_it.jpg">
              <a:extLst>
                <a:ext uri="{FF2B5EF4-FFF2-40B4-BE49-F238E27FC236}">
                  <a16:creationId xmlns:a16="http://schemas.microsoft.com/office/drawing/2014/main" id="{05C174D8-33D6-152E-B36D-D5FFD88BC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1628" y="3454323"/>
              <a:ext cx="9642369" cy="977102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Immagine" descr="Immagine">
              <a:extLst>
                <a:ext uri="{FF2B5EF4-FFF2-40B4-BE49-F238E27FC236}">
                  <a16:creationId xmlns:a16="http://schemas.microsoft.com/office/drawing/2014/main" id="{DA98850A-BB8A-5D33-7237-4B234FA48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66394" y="5627090"/>
              <a:ext cx="977617" cy="93264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" name="Immagine" descr="Immagine">
              <a:extLst>
                <a:ext uri="{FF2B5EF4-FFF2-40B4-BE49-F238E27FC236}">
                  <a16:creationId xmlns:a16="http://schemas.microsoft.com/office/drawing/2014/main" id="{8F6EFBA6-FB7A-3EE9-EDAB-74A8F8234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56747" y="8515401"/>
              <a:ext cx="1012724" cy="63697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" name="Immagine" descr="Immagine">
              <a:extLst>
                <a:ext uri="{FF2B5EF4-FFF2-40B4-BE49-F238E27FC236}">
                  <a16:creationId xmlns:a16="http://schemas.microsoft.com/office/drawing/2014/main" id="{3F81A957-2B51-F55B-CFC4-E19C5EB8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55445" y="8249434"/>
              <a:ext cx="902946" cy="902946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16" name="Raggruppa">
              <a:extLst>
                <a:ext uri="{FF2B5EF4-FFF2-40B4-BE49-F238E27FC236}">
                  <a16:creationId xmlns:a16="http://schemas.microsoft.com/office/drawing/2014/main" id="{39171F81-EE60-57EB-AB6F-B36E3841E432}"/>
                </a:ext>
              </a:extLst>
            </p:cNvPr>
            <p:cNvGrpSpPr/>
            <p:nvPr/>
          </p:nvGrpSpPr>
          <p:grpSpPr>
            <a:xfrm>
              <a:off x="11669470" y="10152731"/>
              <a:ext cx="1391054" cy="636979"/>
              <a:chOff x="0" y="0"/>
              <a:chExt cx="1391052" cy="636978"/>
            </a:xfrm>
          </p:grpSpPr>
          <p:sp>
            <p:nvSpPr>
              <p:cNvPr id="22" name="Rettangolo">
                <a:extLst>
                  <a:ext uri="{FF2B5EF4-FFF2-40B4-BE49-F238E27FC236}">
                    <a16:creationId xmlns:a16="http://schemas.microsoft.com/office/drawing/2014/main" id="{BC12D432-1AD6-C1F6-374B-F77D548EA144}"/>
                  </a:ext>
                </a:extLst>
              </p:cNvPr>
              <p:cNvSpPr/>
              <p:nvPr/>
            </p:nvSpPr>
            <p:spPr>
              <a:xfrm>
                <a:off x="0" y="0"/>
                <a:ext cx="1391053" cy="63697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dirty="0"/>
              </a:p>
            </p:txBody>
          </p:sp>
          <p:pic>
            <p:nvPicPr>
              <p:cNvPr id="23" name="Polito_Logo_2021_BLU.pdf" descr="Polito_Logo_2021_BLU.pdf">
                <a:extLst>
                  <a:ext uri="{FF2B5EF4-FFF2-40B4-BE49-F238E27FC236}">
                    <a16:creationId xmlns:a16="http://schemas.microsoft.com/office/drawing/2014/main" id="{3B3B7853-1EA3-DC7A-168C-2533B3131B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617" y="71685"/>
                <a:ext cx="1139819" cy="5015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7" name="Grafik 1">
              <a:extLst>
                <a:ext uri="{FF2B5EF4-FFF2-40B4-BE49-F238E27FC236}">
                  <a16:creationId xmlns:a16="http://schemas.microsoft.com/office/drawing/2014/main" id="{BA1A0055-1A7E-39E6-F794-70255D2FF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76188" y="8484288"/>
              <a:ext cx="1205550" cy="431112"/>
            </a:xfrm>
            <a:prstGeom prst="rect">
              <a:avLst/>
            </a:prstGeom>
          </p:spPr>
        </p:pic>
        <p:sp>
          <p:nvSpPr>
            <p:cNvPr id="18" name="AutoShape 2">
              <a:extLst>
                <a:ext uri="{FF2B5EF4-FFF2-40B4-BE49-F238E27FC236}">
                  <a16:creationId xmlns:a16="http://schemas.microsoft.com/office/drawing/2014/main" id="{62E1D074-6CFD-D7CD-6D07-E025CFB73A2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039600" y="6705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dirty="0"/>
            </a:p>
          </p:txBody>
        </p:sp>
        <p:sp>
          <p:nvSpPr>
            <p:cNvPr id="19" name="AutoShape 4">
              <a:extLst>
                <a:ext uri="{FF2B5EF4-FFF2-40B4-BE49-F238E27FC236}">
                  <a16:creationId xmlns:a16="http://schemas.microsoft.com/office/drawing/2014/main" id="{D3A92548-6B28-C44A-F8E8-B085666BC7D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192000" y="68580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dirty="0"/>
            </a:p>
          </p:txBody>
        </p:sp>
        <p:sp>
          <p:nvSpPr>
            <p:cNvPr id="20" name="AutoShape 6">
              <a:extLst>
                <a:ext uri="{FF2B5EF4-FFF2-40B4-BE49-F238E27FC236}">
                  <a16:creationId xmlns:a16="http://schemas.microsoft.com/office/drawing/2014/main" id="{E6C98A0A-EBF5-584E-EEFD-CFA32AE449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344400" y="70104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dirty="0"/>
            </a:p>
          </p:txBody>
        </p:sp>
        <p:pic>
          <p:nvPicPr>
            <p:cNvPr id="21" name="Picture 8" descr="CNRS Logo, symbol, meaning, history, PNG, brand">
              <a:extLst>
                <a:ext uri="{FF2B5EF4-FFF2-40B4-BE49-F238E27FC236}">
                  <a16:creationId xmlns:a16="http://schemas.microsoft.com/office/drawing/2014/main" id="{3786D9FD-7144-61D5-A8E2-E09E34F6E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4752" y="9404883"/>
              <a:ext cx="1329507" cy="747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8485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10498E-914D-4B07-EA68-AAEA3B601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29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8000" b="1" dirty="0">
                <a:solidFill>
                  <a:schemeClr val="bg1"/>
                </a:solidFill>
              </a:rPr>
              <a:t>Silvia Bodoardo</a:t>
            </a:r>
            <a:br>
              <a:rPr lang="it-IT" b="1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bg1"/>
                </a:solidFill>
              </a:rPr>
              <a:t>Politecnico di Torino </a:t>
            </a:r>
            <a:br>
              <a:rPr lang="it-IT" b="1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bg1"/>
                </a:solidFill>
              </a:rPr>
              <a:t>Italy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40DC59-9D43-1842-B4D3-27DB73677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49485"/>
            <a:ext cx="10515600" cy="21274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>
                <a:solidFill>
                  <a:schemeClr val="bg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65978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4867ABD8-E90F-81A4-D38B-DF7A7EDE8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618098"/>
            <a:ext cx="11250386" cy="551385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F6994EC-460D-BB6A-1608-B831582AAD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0" t="68311" r="92971" b="6093"/>
          <a:stretch/>
        </p:blipFill>
        <p:spPr>
          <a:xfrm rot="5400000">
            <a:off x="2440171" y="738964"/>
            <a:ext cx="510364" cy="164804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A1D0193-6B48-7D54-CB1A-4C58D739C5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28" t="50059" r="74057" b="34879"/>
          <a:stretch/>
        </p:blipFill>
        <p:spPr>
          <a:xfrm>
            <a:off x="3982534" y="1287950"/>
            <a:ext cx="1244887" cy="78377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C75BE54-7028-ECBA-AFA4-2368301921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9" t="31845" r="42151" b="49013"/>
          <a:stretch/>
        </p:blipFill>
        <p:spPr>
          <a:xfrm>
            <a:off x="5600160" y="1307805"/>
            <a:ext cx="1738465" cy="65460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38E762E-6153-6435-64AD-03C650766213}"/>
              </a:ext>
            </a:extLst>
          </p:cNvPr>
          <p:cNvSpPr txBox="1"/>
          <p:nvPr/>
        </p:nvSpPr>
        <p:spPr>
          <a:xfrm>
            <a:off x="8305800" y="5570051"/>
            <a:ext cx="881010" cy="36933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20" tIns="45720" rIns="45720" bIns="45720" numCol="1" spcCol="38100" rtlCol="0" anchor="t">
            <a:spAutoFit/>
          </a:bodyPr>
          <a:lstStyle/>
          <a:p>
            <a:pPr hangingPunct="0"/>
            <a:r>
              <a:rPr lang="it-IT">
                <a:solidFill>
                  <a:srgbClr val="000000"/>
                </a:solidFill>
                <a:sym typeface="Calibri"/>
              </a:rPr>
              <a:t>VDI-VDE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7A054E5E-9D76-F665-8736-F71A7261952E}"/>
              </a:ext>
            </a:extLst>
          </p:cNvPr>
          <p:cNvSpPr txBox="1">
            <a:spLocks/>
          </p:cNvSpPr>
          <p:nvPr/>
        </p:nvSpPr>
        <p:spPr>
          <a:xfrm>
            <a:off x="2204357" y="125253"/>
            <a:ext cx="9149443" cy="601504"/>
          </a:xfrm>
          <a:prstGeom prst="rect">
            <a:avLst/>
          </a:prstGeom>
        </p:spPr>
        <p:txBody>
          <a:bodyPr/>
          <a:lstStyle>
            <a:lvl1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ctr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0" baseline="0">
                <a:solidFill>
                  <a:srgbClr val="3981C2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it-IT" sz="3500" dirty="0">
                <a:solidFill>
                  <a:srgbClr val="FF0000"/>
                </a:solidFill>
              </a:rPr>
              <a:t>EU Battery R&amp;I landscape</a:t>
            </a:r>
          </a:p>
        </p:txBody>
      </p:sp>
    </p:spTree>
    <p:extLst>
      <p:ext uri="{BB962C8B-B14F-4D97-AF65-F5344CB8AC3E}">
        <p14:creationId xmlns:p14="http://schemas.microsoft.com/office/powerpoint/2010/main" val="1934677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E8FEC9-74D3-7252-896D-4E27D7E81206}"/>
              </a:ext>
            </a:extLst>
          </p:cNvPr>
          <p:cNvSpPr txBox="1"/>
          <p:nvPr/>
        </p:nvSpPr>
        <p:spPr>
          <a:xfrm>
            <a:off x="1747352" y="1718019"/>
            <a:ext cx="9389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 vision for BATTERY 2030+ is to invent the batteries of the future, providing European industry with disruptive technologies and a competitive edge across the full value chain, that will enable Europe to take the lead in battery science and technology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0961703-F143-4B36-A9CB-8D61A9588D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376" y="165763"/>
            <a:ext cx="9936607" cy="1080120"/>
          </a:xfrm>
        </p:spPr>
        <p:txBody>
          <a:bodyPr>
            <a:normAutofit/>
          </a:bodyPr>
          <a:lstStyle/>
          <a:p>
            <a:r>
              <a:rPr lang="en-GB" sz="4400"/>
              <a:t>The BATTERY 2030+ Initiative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F43618B-818F-0014-4350-136D9BD373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29" y="3216877"/>
            <a:ext cx="2858492" cy="1959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1FFC07-782D-B60F-7158-B227FE3B03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96" y="3216876"/>
            <a:ext cx="2938787" cy="195919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09DBEB1-FC87-A670-5D21-CF47EC7EE15A}"/>
              </a:ext>
            </a:extLst>
          </p:cNvPr>
          <p:cNvSpPr txBox="1">
            <a:spLocks/>
          </p:cNvSpPr>
          <p:nvPr/>
        </p:nvSpPr>
        <p:spPr>
          <a:xfrm>
            <a:off x="362462" y="5301710"/>
            <a:ext cx="6068363" cy="89604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200" b="1" kern="1200">
                <a:solidFill>
                  <a:srgbClr val="5BB13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200" kern="1200">
                <a:solidFill>
                  <a:srgbClr val="3FEB3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200" kern="1200">
                <a:solidFill>
                  <a:srgbClr val="3FEB3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200" kern="1200">
                <a:solidFill>
                  <a:srgbClr val="3FEB3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200" kern="1200">
                <a:solidFill>
                  <a:srgbClr val="3FEB3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 Patrik Johansson (from March 1</a:t>
            </a:r>
            <a:r>
              <a:rPr kumimoji="0" lang="en-GB" sz="2000" b="1" i="0" u="none" strike="noStrike" kern="1200" cap="none" spc="0" normalizeH="0" baseline="3000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2025)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Department of Chemistry – Ångström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Uppsala University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SWEDEN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F60481-2876-49DF-8841-F75E8B1A60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204" y="3216875"/>
            <a:ext cx="2880341" cy="19591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285640-0BDA-466F-91A9-55E0F04E960D}"/>
              </a:ext>
            </a:extLst>
          </p:cNvPr>
          <p:cNvSpPr txBox="1"/>
          <p:nvPr/>
        </p:nvSpPr>
        <p:spPr>
          <a:xfrm>
            <a:off x="5552303" y="5295860"/>
            <a:ext cx="67838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 Kristina Edström (from 2018-2025)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Department of Chemistry – Ångström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Uppsala University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5BB1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SWEDEN</a:t>
            </a:r>
          </a:p>
        </p:txBody>
      </p:sp>
    </p:spTree>
    <p:extLst>
      <p:ext uri="{BB962C8B-B14F-4D97-AF65-F5344CB8AC3E}">
        <p14:creationId xmlns:p14="http://schemas.microsoft.com/office/powerpoint/2010/main" val="106211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D24729-D57F-3481-0917-EE9444D51627}"/>
              </a:ext>
            </a:extLst>
          </p:cNvPr>
          <p:cNvGrpSpPr/>
          <p:nvPr/>
        </p:nvGrpSpPr>
        <p:grpSpPr>
          <a:xfrm>
            <a:off x="197462" y="241886"/>
            <a:ext cx="11763034" cy="6336599"/>
            <a:chOff x="20386" y="260654"/>
            <a:chExt cx="11763034" cy="633659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E09B12F-0B51-E3AF-C412-F7B6DE69E0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4" b="20514"/>
            <a:stretch/>
          </p:blipFill>
          <p:spPr>
            <a:xfrm>
              <a:off x="302300" y="260654"/>
              <a:ext cx="11017371" cy="356598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9C685CA-2A38-34D4-8C85-85E17F2A4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9285" y="4402883"/>
              <a:ext cx="942362" cy="752905"/>
            </a:xfrm>
            <a:prstGeom prst="rect">
              <a:avLst/>
            </a:prstGeom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D0E55126-5317-8870-3C29-FFD28BC0D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2" y="4515148"/>
              <a:ext cx="1501393" cy="3765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2137BC6-210E-B0B2-D70A-648808D66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4696" y="4730453"/>
              <a:ext cx="1012282" cy="1012282"/>
            </a:xfrm>
            <a:prstGeom prst="rect">
              <a:avLst/>
            </a:prstGeom>
          </p:spPr>
        </p:pic>
        <p:pic>
          <p:nvPicPr>
            <p:cNvPr id="17" name="Picture 16" descr="Image">
              <a:extLst>
                <a:ext uri="{FF2B5EF4-FFF2-40B4-BE49-F238E27FC236}">
                  <a16:creationId xmlns:a16="http://schemas.microsoft.com/office/drawing/2014/main" id="{D957A84C-5E9C-BEFC-D781-AB253D0E44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147" y="4766590"/>
              <a:ext cx="1460259" cy="372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996DDFD-3216-D66B-D970-F24AF276C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1503" y="5283963"/>
              <a:ext cx="1073862" cy="50960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9283D45-E41E-AB28-FEA9-C21950BE9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59591" y="6365079"/>
              <a:ext cx="1208828" cy="23217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B1A097E-02D1-CECB-B98A-98FD4B776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46213" y="5419866"/>
              <a:ext cx="1225673" cy="4249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A0577B3-956D-0412-90C1-BF90F1D7D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84237" y="5725330"/>
              <a:ext cx="1523999" cy="85343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933243C-5204-FC94-A236-9242EE5E2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493510" y="4600495"/>
              <a:ext cx="1662851" cy="37154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4EA9B34-C2DA-D80E-FEB6-197427A99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607671" y="4422615"/>
              <a:ext cx="1175749" cy="63020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D5D5C49-F5B9-3A84-AD44-3693172A1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493510" y="4876778"/>
              <a:ext cx="1414256" cy="84855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571FEA5-25DD-DCA8-5679-CEBDBA2ED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616086" y="4580787"/>
              <a:ext cx="1391504" cy="57500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3D4C35-DE65-0EB4-3182-7F01A074B9BB}"/>
                </a:ext>
              </a:extLst>
            </p:cNvPr>
            <p:cNvSpPr txBox="1"/>
            <p:nvPr/>
          </p:nvSpPr>
          <p:spPr>
            <a:xfrm>
              <a:off x="20386" y="4171350"/>
              <a:ext cx="280902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rPr>
                <a:t>Battery Functionality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3" name="Picture 32" descr="A logo with a battery&#10;&#10;Description automatically generated with medium confidence">
              <a:extLst>
                <a:ext uri="{FF2B5EF4-FFF2-40B4-BE49-F238E27FC236}">
                  <a16:creationId xmlns:a16="http://schemas.microsoft.com/office/drawing/2014/main" id="{F4F70060-97EB-CEBC-91D4-E92AF9944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551014" y="5236594"/>
              <a:ext cx="1062630" cy="1062630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9E37E819-AF40-5934-6052-94C867DB4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6123" y="5759547"/>
              <a:ext cx="1343444" cy="275406"/>
            </a:xfrm>
            <a:prstGeom prst="rect">
              <a:avLst/>
            </a:prstGeom>
          </p:spPr>
        </p:pic>
        <p:pic>
          <p:nvPicPr>
            <p:cNvPr id="43" name="Picture 42" descr="A logo with text on it&#10;&#10;Description automatically generated">
              <a:extLst>
                <a:ext uri="{FF2B5EF4-FFF2-40B4-BE49-F238E27FC236}">
                  <a16:creationId xmlns:a16="http://schemas.microsoft.com/office/drawing/2014/main" id="{C10D9F34-3E1B-1AD5-8433-C46B38605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489251" y="5106432"/>
              <a:ext cx="947270" cy="94727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CF6E57A-6F52-7569-9A89-9FB63B3F27AE}"/>
              </a:ext>
            </a:extLst>
          </p:cNvPr>
          <p:cNvSpPr txBox="1"/>
          <p:nvPr/>
        </p:nvSpPr>
        <p:spPr>
          <a:xfrm>
            <a:off x="2863308" y="3943789"/>
            <a:ext cx="2209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Battery Interface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F4149F-1F93-8138-6A40-E041369B0A67}"/>
              </a:ext>
            </a:extLst>
          </p:cNvPr>
          <p:cNvSpPr txBox="1"/>
          <p:nvPr/>
        </p:nvSpPr>
        <p:spPr>
          <a:xfrm>
            <a:off x="4991292" y="4084488"/>
            <a:ext cx="164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Accelerated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Materials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Discovery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79E300-0EAC-E068-B16A-0264AF28D4FF}"/>
              </a:ext>
            </a:extLst>
          </p:cNvPr>
          <p:cNvSpPr txBox="1"/>
          <p:nvPr/>
        </p:nvSpPr>
        <p:spPr>
          <a:xfrm>
            <a:off x="6537463" y="3903371"/>
            <a:ext cx="2343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Manufacturability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8BC4D81-7E3D-7E03-4FB3-F0EC273D7B2B}"/>
              </a:ext>
            </a:extLst>
          </p:cNvPr>
          <p:cNvSpPr txBox="1"/>
          <p:nvPr/>
        </p:nvSpPr>
        <p:spPr>
          <a:xfrm>
            <a:off x="8659741" y="4211868"/>
            <a:ext cx="3347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Raw materials &amp; Recycling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0FFB60A-3518-D211-2DEA-977C557196C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938" y="6018698"/>
            <a:ext cx="1524000" cy="469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CBBFA1-E852-A70F-D337-DB8779EAFC8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574" y="5230204"/>
            <a:ext cx="1225672" cy="6250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AC4B5F-1D2F-57A1-4613-12D5228F89A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25" t="83508" r="28969" b="4004"/>
          <a:stretch/>
        </p:blipFill>
        <p:spPr>
          <a:xfrm>
            <a:off x="572720" y="5962899"/>
            <a:ext cx="1343444" cy="76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97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Numero diapositiva"/>
          <p:cNvSpPr txBox="1"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66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1644"/>
            <a:ext cx="2004453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2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78" y="410891"/>
            <a:ext cx="1371601" cy="800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4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77" y="1210991"/>
            <a:ext cx="1854201" cy="3670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5" name="Immagine" descr="Immag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7153" y="1252284"/>
            <a:ext cx="9264179" cy="5397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6" name="Immagine" descr="Immag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1596" y="4803"/>
            <a:ext cx="8755614" cy="1320801"/>
          </a:xfrm>
          <a:prstGeom prst="rect">
            <a:avLst/>
          </a:prstGeom>
          <a:ln w="12700">
            <a:miter lim="400000"/>
          </a:ln>
        </p:spPr>
      </p:pic>
      <p:sp>
        <p:nvSpPr>
          <p:cNvPr id="667" name="Education:…"/>
          <p:cNvSpPr txBox="1"/>
          <p:nvPr/>
        </p:nvSpPr>
        <p:spPr>
          <a:xfrm>
            <a:off x="8925790" y="3877311"/>
            <a:ext cx="2901692" cy="1754326"/>
          </a:xfrm>
          <a:prstGeom prst="rect">
            <a:avLst/>
          </a:prstGeom>
          <a:gradFill>
            <a:gsLst>
              <a:gs pos="0">
                <a:srgbClr val="5F82CB"/>
              </a:gs>
              <a:gs pos="50000">
                <a:srgbClr val="3E70CA"/>
              </a:gs>
              <a:gs pos="100000">
                <a:srgbClr val="2F61BA"/>
              </a:gs>
            </a:gsLst>
            <a:lin ang="5400000"/>
          </a:gradFill>
          <a:ln w="38100">
            <a:solidFill>
              <a:schemeClr val="accent5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/>
          <a:p>
            <a:pPr>
              <a:defRPr sz="5400">
                <a:solidFill>
                  <a:srgbClr val="FFFFFF"/>
                </a:solidFill>
              </a:defRPr>
            </a:pPr>
            <a:r>
              <a:rPr sz="2700" b="1" dirty="0">
                <a:solidFill>
                  <a:srgbClr val="FF2600"/>
                </a:solidFill>
              </a:rPr>
              <a:t>Education</a:t>
            </a:r>
            <a:r>
              <a:rPr sz="2700" dirty="0"/>
              <a:t>: </a:t>
            </a:r>
          </a:p>
          <a:p>
            <a:pPr>
              <a:defRPr sz="5400">
                <a:solidFill>
                  <a:srgbClr val="FFFFFF"/>
                </a:solidFill>
              </a:defRPr>
            </a:pPr>
            <a:r>
              <a:rPr sz="2700" dirty="0"/>
              <a:t>WP</a:t>
            </a:r>
            <a:r>
              <a:rPr lang="it-IT" sz="2700" dirty="0"/>
              <a:t>4</a:t>
            </a:r>
            <a:r>
              <a:rPr sz="2700" dirty="0"/>
              <a:t> New Curricula</a:t>
            </a:r>
          </a:p>
          <a:p>
            <a:pPr>
              <a:defRPr sz="5400">
                <a:solidFill>
                  <a:srgbClr val="FFFFFF"/>
                </a:solidFill>
              </a:defRPr>
            </a:pPr>
            <a:endParaRPr sz="2700" dirty="0"/>
          </a:p>
          <a:p>
            <a:pPr>
              <a:defRPr sz="5400">
                <a:solidFill>
                  <a:srgbClr val="FF9300"/>
                </a:solidFill>
              </a:defRPr>
            </a:pPr>
            <a:r>
              <a:rPr sz="2700" dirty="0" err="1"/>
              <a:t>EdU</a:t>
            </a:r>
            <a:r>
              <a:rPr sz="2700" dirty="0"/>
              <a:t> Batt Network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1A636CA-8EF3-9248-E384-CBB3E041B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/>
              <a:t>Muenster Young Scientist Discussions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2D267CA-FF87-C8EF-54DB-35C7F3E335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C9D47B-22F8-DC7C-C5C0-2E8BF231D8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9" b="9370"/>
          <a:stretch/>
        </p:blipFill>
        <p:spPr>
          <a:xfrm>
            <a:off x="2639616" y="1268760"/>
            <a:ext cx="8566370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73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59AAFD-605E-4430-917C-42CFFAA9E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Münster 2025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D4D671-C1F8-4AD1-85DB-8DF308792796}"/>
              </a:ext>
            </a:extLst>
          </p:cNvPr>
          <p:cNvSpPr txBox="1"/>
          <p:nvPr/>
        </p:nvSpPr>
        <p:spPr>
          <a:xfrm>
            <a:off x="335360" y="1078202"/>
            <a:ext cx="1144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rgbClr val="052955"/>
                </a:solidFill>
              </a:rPr>
              <a:t>Decisions taken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8FB196-4BD3-4FDB-9491-F21ED858A960}"/>
              </a:ext>
            </a:extLst>
          </p:cNvPr>
          <p:cNvSpPr txBox="1"/>
          <p:nvPr/>
        </p:nvSpPr>
        <p:spPr>
          <a:xfrm>
            <a:off x="335360" y="1830240"/>
            <a:ext cx="943304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rgbClr val="052955"/>
                </a:solidFill>
              </a:rPr>
              <a:t>Make communication more agile: Early Career Battery Researchers LinkedIn group.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52955"/>
                </a:solidFill>
              </a:rPr>
              <a:t>The existing Teams will be kept as a shared file repository.</a:t>
            </a:r>
          </a:p>
          <a:p>
            <a:pPr lvl="1"/>
            <a:endParaRPr lang="en-GB" sz="2000">
              <a:solidFill>
                <a:srgbClr val="05295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rgbClr val="052955"/>
                </a:solidFill>
              </a:rPr>
              <a:t>Communication campaign to let other ECR know that this network exists.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52955"/>
                </a:solidFill>
              </a:rPr>
              <a:t>Email campaign within labs, across project consortia, and other Battery initiatives.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05295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rgbClr val="052955"/>
                </a:solidFill>
              </a:rPr>
              <a:t>Series of ECR online seminars will be organised. Format TBD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52955"/>
                </a:solidFill>
              </a:rPr>
              <a:t>ECR research presentations.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52955"/>
                </a:solidFill>
              </a:rPr>
              <a:t>Career talks.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52955"/>
                </a:solidFill>
              </a:rPr>
              <a:t>Soft skills development workshops.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52955"/>
                </a:solidFill>
              </a:rPr>
              <a:t>….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>
              <a:solidFill>
                <a:srgbClr val="5BB13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>
              <a:solidFill>
                <a:srgbClr val="5BB13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>
              <a:solidFill>
                <a:srgbClr val="5BB1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94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59AAFD-605E-4430-917C-42CFFAA9E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84992" y="0"/>
            <a:ext cx="8755613" cy="1641600"/>
          </a:xfrm>
        </p:spPr>
        <p:txBody>
          <a:bodyPr/>
          <a:lstStyle/>
          <a:p>
            <a:r>
              <a:rPr lang="en-GB" dirty="0"/>
              <a:t>Meet our YSE board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590B12-355B-414D-85E9-7F3B6E04CD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3" r="12626"/>
          <a:stretch/>
        </p:blipFill>
        <p:spPr>
          <a:xfrm>
            <a:off x="4808066" y="766048"/>
            <a:ext cx="1461178" cy="133659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012293-5E31-4527-B702-0E3AD4F984C1}"/>
              </a:ext>
            </a:extLst>
          </p:cNvPr>
          <p:cNvSpPr txBox="1"/>
          <p:nvPr/>
        </p:nvSpPr>
        <p:spPr>
          <a:xfrm>
            <a:off x="6269244" y="741845"/>
            <a:ext cx="3646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Dr. Jan-Philipp Hoffknecht, </a:t>
            </a:r>
          </a:p>
          <a:p>
            <a:r>
              <a:rPr lang="fr-FR" sz="1400" dirty="0"/>
              <a:t>Postdoc,</a:t>
            </a:r>
          </a:p>
          <a:p>
            <a:r>
              <a:rPr lang="fr-FR" sz="1400" dirty="0"/>
              <a:t>Helmholtz-Zentrum Berlin</a:t>
            </a:r>
          </a:p>
          <a:p>
            <a:r>
              <a:rPr lang="fr-FR" sz="1400" dirty="0"/>
              <a:t>Operando characterization of solid-state </a:t>
            </a:r>
            <a:r>
              <a:rPr lang="en-GB" sz="1400" dirty="0"/>
              <a:t>sodium sulfur batteries</a:t>
            </a:r>
          </a:p>
          <a:p>
            <a:r>
              <a:rPr lang="fr-FR" sz="1400" dirty="0">
                <a:hlinkClick r:id="rId3"/>
              </a:rPr>
              <a:t>jan-philipp.hoffknecht@helmholtz-berlin.de</a:t>
            </a:r>
            <a:endParaRPr lang="fr-FR" sz="1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A699C4-301B-4AD2-8CE0-D6C38EA2F9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13"/>
          <a:stretch/>
        </p:blipFill>
        <p:spPr>
          <a:xfrm>
            <a:off x="227381" y="711068"/>
            <a:ext cx="1649752" cy="133164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32B5C8A-95AA-45C3-8AD8-94C7F4517C85}"/>
              </a:ext>
            </a:extLst>
          </p:cNvPr>
          <p:cNvSpPr txBox="1"/>
          <p:nvPr/>
        </p:nvSpPr>
        <p:spPr>
          <a:xfrm>
            <a:off x="1927746" y="711068"/>
            <a:ext cx="2880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Dr. Esperanza Sedano Varo</a:t>
            </a:r>
          </a:p>
          <a:p>
            <a:r>
              <a:rPr lang="en-US" sz="1400" dirty="0"/>
              <a:t>Project Manager of SOLVE, CIDETEC Energy Storage</a:t>
            </a:r>
          </a:p>
          <a:p>
            <a:r>
              <a:rPr lang="en-US" sz="1400" dirty="0"/>
              <a:t>Solid-state batteries</a:t>
            </a:r>
          </a:p>
          <a:p>
            <a:r>
              <a:rPr lang="en-US" sz="1400" dirty="0">
                <a:hlinkClick r:id="rId5"/>
              </a:rPr>
              <a:t>esedano@cidetec.es</a:t>
            </a:r>
            <a:endParaRPr lang="en-US" sz="1400" dirty="0"/>
          </a:p>
          <a:p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844AFB-8B81-46C8-84EA-5793D55E65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/>
          <a:stretch/>
        </p:blipFill>
        <p:spPr>
          <a:xfrm>
            <a:off x="4830870" y="2407648"/>
            <a:ext cx="1278691" cy="164374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4782231-1935-48BE-B16B-1B7184D887FB}"/>
              </a:ext>
            </a:extLst>
          </p:cNvPr>
          <p:cNvSpPr txBox="1"/>
          <p:nvPr/>
        </p:nvSpPr>
        <p:spPr>
          <a:xfrm>
            <a:off x="6269244" y="2691954"/>
            <a:ext cx="266429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Mr. Simon Albers, </a:t>
            </a:r>
          </a:p>
          <a:p>
            <a:r>
              <a:rPr lang="en-US" sz="1400" dirty="0"/>
              <a:t>MEET Battery Research Center, HIPOBAT/BACCARA, </a:t>
            </a:r>
          </a:p>
          <a:p>
            <a:r>
              <a:rPr lang="en-US" sz="1400" dirty="0"/>
              <a:t>Electrode processing and sodium ion anodes</a:t>
            </a:r>
          </a:p>
          <a:p>
            <a:r>
              <a:rPr lang="fr-FR" sz="1400" dirty="0">
                <a:hlinkClick r:id="rId7"/>
              </a:rPr>
              <a:t>simonalbers@uni-muenster.de</a:t>
            </a:r>
            <a:endParaRPr lang="fr-FR" sz="1400" dirty="0"/>
          </a:p>
          <a:p>
            <a:r>
              <a:rPr lang="en-US" dirty="0"/>
              <a:t>  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88689AC-6ADA-4B7C-9434-709D433683C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5"/>
          <a:stretch/>
        </p:blipFill>
        <p:spPr>
          <a:xfrm>
            <a:off x="255012" y="2286937"/>
            <a:ext cx="1278690" cy="163786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E430E41-2692-4368-AE32-4DF9B51EB656}"/>
              </a:ext>
            </a:extLst>
          </p:cNvPr>
          <p:cNvSpPr txBox="1"/>
          <p:nvPr/>
        </p:nvSpPr>
        <p:spPr>
          <a:xfrm>
            <a:off x="1612497" y="2995111"/>
            <a:ext cx="2532040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Dr. Dominik Voigt</a:t>
            </a:r>
          </a:p>
          <a:p>
            <a:r>
              <a:rPr lang="en-GB" sz="1400" dirty="0"/>
              <a:t>MEET Battery Research Center</a:t>
            </a:r>
          </a:p>
          <a:p>
            <a:r>
              <a:rPr lang="en-GB" sz="1400" dirty="0"/>
              <a:t>Deputy Head Division Materials</a:t>
            </a:r>
          </a:p>
          <a:p>
            <a:r>
              <a:rPr lang="fr-FR" sz="1400" dirty="0">
                <a:hlinkClick r:id="rId9"/>
              </a:rPr>
              <a:t>dominik.voigt@uni-muenster.de</a:t>
            </a:r>
            <a:endParaRPr lang="fr-FR" sz="1400" dirty="0"/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916F9CB-7A3D-423A-9D5D-D8961C6DC51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870" y="4274194"/>
            <a:ext cx="1169659" cy="1754489"/>
          </a:xfrm>
          <a:prstGeom prst="rect">
            <a:avLst/>
          </a:prstGeom>
        </p:spPr>
      </p:pic>
      <p:sp>
        <p:nvSpPr>
          <p:cNvPr id="16" name="Rectangle 1">
            <a:extLst>
              <a:ext uri="{FF2B5EF4-FFF2-40B4-BE49-F238E27FC236}">
                <a16:creationId xmlns:a16="http://schemas.microsoft.com/office/drawing/2014/main" id="{EAAA0C45-2A94-4F4D-847F-C4F0347C0A2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-9504864" y="-537070"/>
            <a:ext cx="9504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Forschungszentrum Jülich GmbH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Institute of Energy Materials and Devices (IMD)</a:t>
            </a:r>
            <a:endParaRPr kumimoji="0" lang="en-US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5C26550-F5EC-4F0F-A5A1-784914FC40E5}"/>
              </a:ext>
            </a:extLst>
          </p:cNvPr>
          <p:cNvSpPr txBox="1"/>
          <p:nvPr/>
        </p:nvSpPr>
        <p:spPr>
          <a:xfrm>
            <a:off x="6269244" y="4664280"/>
            <a:ext cx="20162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solidFill>
                  <a:srgbClr val="000000"/>
                </a:solidFill>
              </a:rPr>
              <a:t>Mr. Jan Pleie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solidFill>
                  <a:srgbClr val="000000"/>
                </a:solidFill>
              </a:rPr>
              <a:t>Forschungszentrum Jülich GmbH,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solidFill>
                  <a:srgbClr val="000000"/>
                </a:solidFill>
              </a:rPr>
              <a:t>Continuum simulation of CAMs</a:t>
            </a:r>
            <a:endParaRPr lang="fr-FR" altLang="fr-FR" sz="1400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hlinkClick r:id="rId11"/>
              </a:rPr>
              <a:t>j.pleie@fz-juelich.de</a:t>
            </a:r>
            <a:endParaRPr lang="fr-FR" sz="14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1380D94-42C3-47E5-AF22-217597FAAA3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1" r="31835"/>
          <a:stretch/>
        </p:blipFill>
        <p:spPr>
          <a:xfrm>
            <a:off x="231612" y="4226217"/>
            <a:ext cx="1380885" cy="185044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6EBC6B3-99E3-424C-8210-B10841E72F37}"/>
              </a:ext>
            </a:extLst>
          </p:cNvPr>
          <p:cNvSpPr/>
          <p:nvPr/>
        </p:nvSpPr>
        <p:spPr>
          <a:xfrm>
            <a:off x="1636912" y="4879723"/>
            <a:ext cx="21288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Mr. Bilal Tasdemir,</a:t>
            </a:r>
          </a:p>
          <a:p>
            <a:r>
              <a:rPr lang="en-US" sz="1400" dirty="0">
                <a:solidFill>
                  <a:srgbClr val="000000"/>
                </a:solidFill>
              </a:rPr>
              <a:t>German Aerospace Center, </a:t>
            </a:r>
          </a:p>
          <a:p>
            <a:r>
              <a:rPr lang="en-US" sz="1400" dirty="0">
                <a:solidFill>
                  <a:srgbClr val="000000"/>
                </a:solidFill>
              </a:rPr>
              <a:t>Phoenix</a:t>
            </a:r>
          </a:p>
          <a:p>
            <a:r>
              <a:rPr lang="en-US" sz="1400" dirty="0">
                <a:solidFill>
                  <a:srgbClr val="000000"/>
                </a:solidFill>
              </a:rPr>
              <a:t>Core/shell structured NMC</a:t>
            </a:r>
          </a:p>
          <a:p>
            <a:r>
              <a:rPr lang="en-US" sz="1400" dirty="0">
                <a:solidFill>
                  <a:srgbClr val="000000"/>
                </a:solidFill>
                <a:effectLst/>
                <a:hlinkClick r:id="rId13"/>
              </a:rPr>
              <a:t>Bilal.tasdemir@dlr</a:t>
            </a:r>
            <a:r>
              <a:rPr lang="en-US" sz="1400" dirty="0">
                <a:solidFill>
                  <a:srgbClr val="000000"/>
                </a:solidFill>
                <a:hlinkClick r:id="rId13"/>
              </a:rPr>
              <a:t>.de</a:t>
            </a:r>
            <a:endParaRPr lang="en-US" sz="1400" dirty="0">
              <a:solidFill>
                <a:srgbClr val="000000"/>
              </a:solidFill>
            </a:endParaRPr>
          </a:p>
          <a:p>
            <a:endParaRPr lang="en-US" sz="140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51610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Universities involved…">
            <a:extLst>
              <a:ext uri="{FF2B5EF4-FFF2-40B4-BE49-F238E27FC236}">
                <a16:creationId xmlns:a16="http://schemas.microsoft.com/office/drawing/2014/main" id="{967BB42E-8D0E-60F4-918A-DAA3AECE4FE7}"/>
              </a:ext>
            </a:extLst>
          </p:cNvPr>
          <p:cNvSpPr txBox="1"/>
          <p:nvPr/>
        </p:nvSpPr>
        <p:spPr>
          <a:xfrm>
            <a:off x="2855065" y="209540"/>
            <a:ext cx="8371819" cy="152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>
              <a:defRPr sz="4700">
                <a:solidFill>
                  <a:srgbClr val="000000"/>
                </a:solidFill>
              </a:defRPr>
            </a:pPr>
            <a:r>
              <a:rPr lang="it-IT" sz="3200">
                <a:solidFill>
                  <a:schemeClr val="bg1"/>
                </a:solidFill>
              </a:rPr>
              <a:t>6</a:t>
            </a:r>
            <a:r>
              <a:rPr sz="3200">
                <a:solidFill>
                  <a:schemeClr val="bg1"/>
                </a:solidFill>
              </a:rPr>
              <a:t> Universities involved</a:t>
            </a:r>
          </a:p>
          <a:p>
            <a:pPr>
              <a:defRPr sz="4700">
                <a:solidFill>
                  <a:srgbClr val="000000"/>
                </a:solidFill>
              </a:defRPr>
            </a:pPr>
            <a:endParaRPr sz="3200">
              <a:solidFill>
                <a:schemeClr val="bg1"/>
              </a:solidFill>
            </a:endParaRPr>
          </a:p>
          <a:p>
            <a:pPr>
              <a:defRPr sz="4700">
                <a:solidFill>
                  <a:srgbClr val="000000"/>
                </a:solidFill>
              </a:defRPr>
            </a:pPr>
            <a:r>
              <a:rPr sz="3200">
                <a:solidFill>
                  <a:schemeClr val="bg1"/>
                </a:solidFill>
              </a:rPr>
              <a:t>around </a:t>
            </a:r>
            <a:r>
              <a:rPr lang="it-IT" sz="3200">
                <a:solidFill>
                  <a:schemeClr val="bg1"/>
                </a:solidFill>
              </a:rPr>
              <a:t>160 </a:t>
            </a:r>
            <a:r>
              <a:rPr sz="3200">
                <a:solidFill>
                  <a:schemeClr val="bg1"/>
                </a:solidFill>
              </a:rPr>
              <a:t>young scientists involved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857970-6ABC-63C4-0203-395F48052868}"/>
              </a:ext>
            </a:extLst>
          </p:cNvPr>
          <p:cNvSpPr/>
          <p:nvPr/>
        </p:nvSpPr>
        <p:spPr>
          <a:xfrm>
            <a:off x="5432162" y="2362488"/>
            <a:ext cx="668228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Homogeneous tables composition</a:t>
            </a:r>
          </a:p>
          <a:p>
            <a:r>
              <a:rPr lang="en-GB" sz="2400" dirty="0">
                <a:solidFill>
                  <a:schemeClr val="bg1"/>
                </a:solidFill>
              </a:rPr>
              <a:t>One table leader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>Role of Table leader: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Coordinate the works of each 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Take note of what discussed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Summarize the work of each 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Draft the manifesto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Meet other table leaders to finalize the manifesto</a:t>
            </a:r>
          </a:p>
          <a:p>
            <a:endParaRPr lang="it-IT" sz="2400" dirty="0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9A3B236A-20BE-A5AD-1C51-8DFD352B407F}"/>
              </a:ext>
            </a:extLst>
          </p:cNvPr>
          <p:cNvGrpSpPr/>
          <p:nvPr/>
        </p:nvGrpSpPr>
        <p:grpSpPr>
          <a:xfrm>
            <a:off x="371475" y="1909820"/>
            <a:ext cx="4629150" cy="4607652"/>
            <a:chOff x="7961628" y="3454323"/>
            <a:chExt cx="9642369" cy="9771024"/>
          </a:xfrm>
        </p:grpSpPr>
        <p:pic>
          <p:nvPicPr>
            <p:cNvPr id="5" name="european-map_it.jpg" descr="european-map_it.jpg">
              <a:extLst>
                <a:ext uri="{FF2B5EF4-FFF2-40B4-BE49-F238E27FC236}">
                  <a16:creationId xmlns:a16="http://schemas.microsoft.com/office/drawing/2014/main" id="{B66D84F6-B7E5-C6EB-F578-B57AE128F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1628" y="3454323"/>
              <a:ext cx="9642369" cy="977102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" name="Immagine" descr="Immagine">
              <a:extLst>
                <a:ext uri="{FF2B5EF4-FFF2-40B4-BE49-F238E27FC236}">
                  <a16:creationId xmlns:a16="http://schemas.microsoft.com/office/drawing/2014/main" id="{FBFC615C-5DCD-F1BA-2D35-0271C905A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66394" y="5627090"/>
              <a:ext cx="977617" cy="93264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8" name="Immagine" descr="Immagine">
              <a:extLst>
                <a:ext uri="{FF2B5EF4-FFF2-40B4-BE49-F238E27FC236}">
                  <a16:creationId xmlns:a16="http://schemas.microsoft.com/office/drawing/2014/main" id="{1F093555-0D10-A870-6A66-B457369C6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56747" y="8515401"/>
              <a:ext cx="1012724" cy="63697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Immagine" descr="Immagine">
              <a:extLst>
                <a:ext uri="{FF2B5EF4-FFF2-40B4-BE49-F238E27FC236}">
                  <a16:creationId xmlns:a16="http://schemas.microsoft.com/office/drawing/2014/main" id="{98048087-86E7-B6D9-84B7-259C5D04A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55445" y="8249434"/>
              <a:ext cx="902946" cy="902946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10" name="Raggruppa">
              <a:extLst>
                <a:ext uri="{FF2B5EF4-FFF2-40B4-BE49-F238E27FC236}">
                  <a16:creationId xmlns:a16="http://schemas.microsoft.com/office/drawing/2014/main" id="{3BF8BA7C-28FD-2967-0EEE-44390C3E8573}"/>
                </a:ext>
              </a:extLst>
            </p:cNvPr>
            <p:cNvGrpSpPr/>
            <p:nvPr/>
          </p:nvGrpSpPr>
          <p:grpSpPr>
            <a:xfrm>
              <a:off x="11669470" y="10152731"/>
              <a:ext cx="1391054" cy="636979"/>
              <a:chOff x="0" y="0"/>
              <a:chExt cx="1391052" cy="636978"/>
            </a:xfrm>
          </p:grpSpPr>
          <p:sp>
            <p:nvSpPr>
              <p:cNvPr id="24" name="Rettangolo">
                <a:extLst>
                  <a:ext uri="{FF2B5EF4-FFF2-40B4-BE49-F238E27FC236}">
                    <a16:creationId xmlns:a16="http://schemas.microsoft.com/office/drawing/2014/main" id="{2B626333-677C-D0B2-E2BE-6853CEFDF9F7}"/>
                  </a:ext>
                </a:extLst>
              </p:cNvPr>
              <p:cNvSpPr/>
              <p:nvPr/>
            </p:nvSpPr>
            <p:spPr>
              <a:xfrm>
                <a:off x="0" y="0"/>
                <a:ext cx="1391053" cy="63697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25" name="Polito_Logo_2021_BLU.pdf" descr="Polito_Logo_2021_BLU.pdf">
                <a:extLst>
                  <a:ext uri="{FF2B5EF4-FFF2-40B4-BE49-F238E27FC236}">
                    <a16:creationId xmlns:a16="http://schemas.microsoft.com/office/drawing/2014/main" id="{45806E55-8C8B-465C-3E36-851C449F6B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617" y="71685"/>
                <a:ext cx="1139819" cy="5015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1" name="Grafik 1">
              <a:extLst>
                <a:ext uri="{FF2B5EF4-FFF2-40B4-BE49-F238E27FC236}">
                  <a16:creationId xmlns:a16="http://schemas.microsoft.com/office/drawing/2014/main" id="{543DA8DF-9FE7-687A-C344-D8BA996B8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76188" y="8484288"/>
              <a:ext cx="1205550" cy="431112"/>
            </a:xfrm>
            <a:prstGeom prst="rect">
              <a:avLst/>
            </a:prstGeom>
          </p:spPr>
        </p:pic>
        <p:sp>
          <p:nvSpPr>
            <p:cNvPr id="20" name="AutoShape 2">
              <a:extLst>
                <a:ext uri="{FF2B5EF4-FFF2-40B4-BE49-F238E27FC236}">
                  <a16:creationId xmlns:a16="http://schemas.microsoft.com/office/drawing/2014/main" id="{884E7A3A-465D-2856-ADDB-EFCDE585CF0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039600" y="6705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1" name="AutoShape 4">
              <a:extLst>
                <a:ext uri="{FF2B5EF4-FFF2-40B4-BE49-F238E27FC236}">
                  <a16:creationId xmlns:a16="http://schemas.microsoft.com/office/drawing/2014/main" id="{EB7B064A-F7E3-C3F2-B426-478A394FAD5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192000" y="68580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AutoShape 6">
              <a:extLst>
                <a:ext uri="{FF2B5EF4-FFF2-40B4-BE49-F238E27FC236}">
                  <a16:creationId xmlns:a16="http://schemas.microsoft.com/office/drawing/2014/main" id="{3D5BE361-C4D5-32B2-717E-06DD852C96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344400" y="70104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pic>
          <p:nvPicPr>
            <p:cNvPr id="23" name="Picture 8" descr="CNRS Logo, symbol, meaning, history, PNG, brand">
              <a:extLst>
                <a:ext uri="{FF2B5EF4-FFF2-40B4-BE49-F238E27FC236}">
                  <a16:creationId xmlns:a16="http://schemas.microsoft.com/office/drawing/2014/main" id="{564F2F2A-1D70-2DC4-5874-6795F901F9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4752" y="9404883"/>
              <a:ext cx="1329507" cy="747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823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B62675-3E1C-7487-0F83-54D492A8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00" y="28892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Reference person per university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63F352-B798-7F40-2A00-F45E98673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CNRS Amiens.  			Emma Prevignano</a:t>
            </a:r>
          </a:p>
          <a:p>
            <a:r>
              <a:rPr lang="it-IT" dirty="0">
                <a:solidFill>
                  <a:schemeClr val="bg1"/>
                </a:solidFill>
              </a:rPr>
              <a:t>Vrije Brussels University 	Kato Daems</a:t>
            </a:r>
          </a:p>
          <a:p>
            <a:r>
              <a:rPr lang="it-IT" dirty="0">
                <a:solidFill>
                  <a:schemeClr val="bg1"/>
                </a:solidFill>
              </a:rPr>
              <a:t>Fraunhofer ICS Wurzburg 	Guinevere Giffin</a:t>
            </a:r>
          </a:p>
          <a:p>
            <a:r>
              <a:rPr lang="it-IT" dirty="0">
                <a:solidFill>
                  <a:schemeClr val="bg1"/>
                </a:solidFill>
              </a:rPr>
              <a:t>Politecnico di Torino 		Silvia Bodoardo</a:t>
            </a:r>
          </a:p>
          <a:p>
            <a:r>
              <a:rPr lang="it-IT" dirty="0">
                <a:solidFill>
                  <a:schemeClr val="bg1"/>
                </a:solidFill>
              </a:rPr>
              <a:t>Uppsala University     		Andy Naylor and Kajsa Saykali</a:t>
            </a:r>
          </a:p>
          <a:p>
            <a:r>
              <a:rPr lang="it-IT" dirty="0">
                <a:solidFill>
                  <a:schemeClr val="bg1"/>
                </a:solidFill>
              </a:rPr>
              <a:t>Warsaw Technical University.  	Marek Marcinek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141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2562E2-AAB4-00EB-41D7-04A931249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b="1" dirty="0">
                <a:solidFill>
                  <a:schemeClr val="bg1"/>
                </a:solidFill>
              </a:rPr>
              <a:t>Final scope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0C4BB79-D722-2F28-682F-6875C6C3C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777"/>
            <a:ext cx="10515600" cy="435133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Prepare the Manifesto of Young Scientists in Europe: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REDESIGN THE BATTERY OF OUR FUTURE</a:t>
            </a:r>
          </a:p>
          <a:p>
            <a:r>
              <a:rPr lang="en-GB" dirty="0">
                <a:solidFill>
                  <a:schemeClr val="bg1"/>
                </a:solidFill>
              </a:rPr>
              <a:t>Define a title of the Manifesto</a:t>
            </a:r>
          </a:p>
          <a:p>
            <a:r>
              <a:rPr lang="en-GB" dirty="0">
                <a:solidFill>
                  <a:schemeClr val="bg1"/>
                </a:solidFill>
              </a:rPr>
              <a:t>Define a motto</a:t>
            </a:r>
          </a:p>
          <a:p>
            <a:endParaRPr lang="it-IT" b="1" dirty="0">
              <a:solidFill>
                <a:srgbClr val="5BB132"/>
              </a:solidFill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EB0A149-5CAE-1CF1-683C-800CC69036F8}"/>
              </a:ext>
            </a:extLst>
          </p:cNvPr>
          <p:cNvSpPr txBox="1"/>
          <p:nvPr/>
        </p:nvSpPr>
        <p:spPr>
          <a:xfrm>
            <a:off x="2372908" y="3965395"/>
            <a:ext cx="98190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The </a:t>
            </a:r>
            <a:r>
              <a:rPr lang="en-GB" sz="2800" b="1" dirty="0">
                <a:solidFill>
                  <a:schemeClr val="bg1"/>
                </a:solidFill>
              </a:rPr>
              <a:t>Manifesto will be presented in the Nanoinnovation conference </a:t>
            </a:r>
          </a:p>
          <a:p>
            <a:pPr algn="ctr"/>
            <a:endParaRPr lang="en-GB" sz="2800" b="1" dirty="0">
              <a:solidFill>
                <a:schemeClr val="bg1"/>
              </a:solidFill>
            </a:endParaRPr>
          </a:p>
          <a:p>
            <a:pPr algn="ctr"/>
            <a:r>
              <a:rPr lang="en-GB" sz="2800" b="1" dirty="0">
                <a:solidFill>
                  <a:schemeClr val="bg1"/>
                </a:solidFill>
              </a:rPr>
              <a:t>15-19 September 2025 Rome -Italy</a:t>
            </a:r>
          </a:p>
          <a:p>
            <a:pPr algn="ctr"/>
            <a:endParaRPr lang="it-IT" sz="2800" b="1" dirty="0">
              <a:solidFill>
                <a:schemeClr val="bg1"/>
              </a:solidFill>
            </a:endParaRPr>
          </a:p>
          <a:p>
            <a:pPr algn="ctr"/>
            <a:r>
              <a:rPr lang="it-IT" sz="2800" b="1" dirty="0">
                <a:solidFill>
                  <a:schemeClr val="bg1"/>
                </a:solidFill>
              </a:rPr>
              <a:t>https://www.nanoinnovation2025.eu/home/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B781B5-1872-E34B-3ACA-4E7549463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26" y="4809054"/>
            <a:ext cx="3399469" cy="1279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0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355711-F4C1-B75C-9B59-29985648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b="1" dirty="0">
                <a:solidFill>
                  <a:schemeClr val="bg1"/>
                </a:solidFill>
              </a:rPr>
              <a:t>Topics: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AD8198-5E1E-37CB-C1B1-A51050C83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AutoNum type="arabicParenR"/>
            </a:pPr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  <a:t>Novelties in battery area: next generation batteries (</a:t>
            </a:r>
            <a:r>
              <a:rPr lang="en-US" sz="2800" i="1" dirty="0">
                <a:solidFill>
                  <a:schemeClr val="bg1"/>
                </a:solidFill>
                <a:latin typeface="Aptos" panose="020B0004020202020204" pitchFamily="34" charset="0"/>
              </a:rPr>
              <a:t>e.g., </a:t>
            </a:r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  <a:t>solid state, Si-anode, advanced LiB, smart functionalities).</a:t>
            </a:r>
          </a:p>
          <a:p>
            <a:pPr marL="342900" indent="-342900" algn="just">
              <a:buAutoNum type="arabicParenR"/>
            </a:pPr>
            <a:endParaRPr lang="en-US" sz="2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indent="-342900" algn="just">
              <a:buAutoNum type="arabicParenR"/>
            </a:pPr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  <a:t>Sustainable systems, recycling and second life, circular economy.</a:t>
            </a:r>
          </a:p>
          <a:p>
            <a:pPr marL="342900" indent="-342900" algn="just">
              <a:buAutoNum type="arabicParenR"/>
            </a:pPr>
            <a:endParaRPr lang="en-US" sz="2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indent="-342900" algn="just">
              <a:buAutoNum type="arabicParenR"/>
            </a:pPr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  <a:t>Industry and EU regulations, how to commercialize a product, sustainable production processes.</a:t>
            </a:r>
          </a:p>
        </p:txBody>
      </p:sp>
    </p:spTree>
    <p:extLst>
      <p:ext uri="{BB962C8B-B14F-4D97-AF65-F5344CB8AC3E}">
        <p14:creationId xmlns:p14="http://schemas.microsoft.com/office/powerpoint/2010/main" val="313979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F42A947-1746-37DD-7894-4D8BE5BFC069}"/>
              </a:ext>
            </a:extLst>
          </p:cNvPr>
          <p:cNvSpPr txBox="1"/>
          <p:nvPr/>
        </p:nvSpPr>
        <p:spPr>
          <a:xfrm>
            <a:off x="4510216" y="222422"/>
            <a:ext cx="3201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>
                <a:solidFill>
                  <a:schemeClr val="bg1"/>
                </a:solidFill>
              </a:rPr>
              <a:t>The Agenda</a:t>
            </a: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F8148BAF-B634-18A9-41D0-93D2980FA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043261"/>
              </p:ext>
            </p:extLst>
          </p:nvPr>
        </p:nvGraphicFramePr>
        <p:xfrm>
          <a:off x="1774371" y="1197428"/>
          <a:ext cx="9612085" cy="51707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8203">
                  <a:extLst>
                    <a:ext uri="{9D8B030D-6E8A-4147-A177-3AD203B41FA5}">
                      <a16:colId xmlns:a16="http://schemas.microsoft.com/office/drawing/2014/main" val="2203326770"/>
                    </a:ext>
                  </a:extLst>
                </a:gridCol>
                <a:gridCol w="4759311">
                  <a:extLst>
                    <a:ext uri="{9D8B030D-6E8A-4147-A177-3AD203B41FA5}">
                      <a16:colId xmlns:a16="http://schemas.microsoft.com/office/drawing/2014/main" val="2835529431"/>
                    </a:ext>
                  </a:extLst>
                </a:gridCol>
                <a:gridCol w="3914571">
                  <a:extLst>
                    <a:ext uri="{9D8B030D-6E8A-4147-A177-3AD203B41FA5}">
                      <a16:colId xmlns:a16="http://schemas.microsoft.com/office/drawing/2014/main" val="1557796138"/>
                    </a:ext>
                  </a:extLst>
                </a:gridCol>
              </a:tblGrid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9.00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Welcome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Silvia Bodoardo POLITO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109112652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European Commission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Johan Blondelle European Commission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956391123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Battery2030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Patrik Johansson/ Kristina Edström Uppsala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021899485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09.30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Round table of hosting universities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POLITO, Uppsala, VUB, WUT, CNRS, FHG ISC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295164735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09.45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15 min presentation of participants around tables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91250259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10.00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Novelties in battery area: next generation batteries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Mathieu Morcrette (CNRS Amiens)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426126854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10.10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Round table - free discussions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2522888988"/>
                  </a:ext>
                </a:extLst>
              </a:tr>
              <a:tr h="29653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11.00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Sustainable systems, recycling and second life, circular economy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200" u="none" strike="noStrike">
                          <a:effectLst/>
                        </a:rPr>
                        <a:t>Witold Uhrynowski  (Warsaw)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ctr"/>
                </a:tc>
                <a:extLst>
                  <a:ext uri="{0D108BD9-81ED-4DB2-BD59-A6C34878D82A}">
                    <a16:rowId xmlns:a16="http://schemas.microsoft.com/office/drawing/2014/main" val="1671656193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11.10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Round table - free discussions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4197818108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12.00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Sustainable production processes. How to learn from mistakes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Ilka Von Dalwigk (Recharge)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810673456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12.10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Round table - free discussions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1393644411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13.00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LUNCH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845930209"/>
                  </a:ext>
                </a:extLst>
              </a:tr>
              <a:tr h="281711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14.30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Industry and EU regulations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Stefan Wolf (VDI-VDE)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889039249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14.40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How to commercialize a product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Elena Bonvecchio (BEPA)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570451938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14.50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Round table - free discussions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821462882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15.30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Societal impacts of electrification and bureaucracy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Stefano Corgnati (Politecnico di Torino)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1006219409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15.40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Round table - free discussions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748885758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16.20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Each table prepares a summary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51579905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16.50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Table leaders combine summaries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1145197085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17.10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Each university presents the results online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4030742087"/>
                  </a:ext>
                </a:extLst>
              </a:tr>
              <a:tr h="25205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18.10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Conclusions 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Silvia and Kristina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9" marR="9399" marT="9399" marB="0" anchor="b"/>
                </a:tc>
                <a:extLst>
                  <a:ext uri="{0D108BD9-81ED-4DB2-BD59-A6C34878D82A}">
                    <a16:rowId xmlns:a16="http://schemas.microsoft.com/office/drawing/2014/main" val="3173967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18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40DC59-9D43-1842-B4D3-27DB73677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00" y="338023"/>
            <a:ext cx="10515600" cy="569447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6900" b="1" dirty="0">
                <a:solidFill>
                  <a:schemeClr val="bg1"/>
                </a:solidFill>
              </a:rPr>
              <a:t>How to write the Manifesto</a:t>
            </a:r>
          </a:p>
          <a:p>
            <a:pPr marL="0" indent="0" algn="ctr">
              <a:buNone/>
            </a:pPr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Written online</a:t>
            </a:r>
          </a:p>
          <a:p>
            <a:r>
              <a:rPr lang="en-GB" b="1" dirty="0">
                <a:solidFill>
                  <a:schemeClr val="bg1"/>
                </a:solidFill>
              </a:rPr>
              <a:t>Weekly meetings on teams</a:t>
            </a:r>
          </a:p>
          <a:p>
            <a:r>
              <a:rPr lang="en-GB" b="1" dirty="0">
                <a:solidFill>
                  <a:schemeClr val="bg1"/>
                </a:solidFill>
              </a:rPr>
              <a:t>The document is preliminary written by table leaders in 5 weeks (first week of July)</a:t>
            </a:r>
          </a:p>
          <a:p>
            <a:r>
              <a:rPr lang="en-GB" b="1" dirty="0">
                <a:solidFill>
                  <a:schemeClr val="bg1"/>
                </a:solidFill>
              </a:rPr>
              <a:t>Shared with all participants who can add/modify and then eventually discuss</a:t>
            </a:r>
          </a:p>
          <a:p>
            <a:r>
              <a:rPr lang="en-GB" b="1" dirty="0">
                <a:solidFill>
                  <a:schemeClr val="bg1"/>
                </a:solidFill>
              </a:rPr>
              <a:t>Delivered by the end of July and published on Battery2030 website beginning of August</a:t>
            </a:r>
          </a:p>
          <a:p>
            <a:r>
              <a:rPr lang="en-GB" b="1" dirty="0">
                <a:solidFill>
                  <a:schemeClr val="bg1"/>
                </a:solidFill>
              </a:rPr>
              <a:t>Presented by table leaders at Nanoinnovation conference in September 2025 in Rome</a:t>
            </a:r>
          </a:p>
        </p:txBody>
      </p:sp>
    </p:spTree>
    <p:extLst>
      <p:ext uri="{BB962C8B-B14F-4D97-AF65-F5344CB8AC3E}">
        <p14:creationId xmlns:p14="http://schemas.microsoft.com/office/powerpoint/2010/main" val="412027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10685</TotalTime>
  <Words>819</Words>
  <Application>Microsoft Macintosh PowerPoint</Application>
  <PresentationFormat>Bredbild</PresentationFormat>
  <Paragraphs>179</Paragraphs>
  <Slides>15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Georgia</vt:lpstr>
      <vt:lpstr>Helvetica</vt:lpstr>
      <vt:lpstr>Tema di Office</vt:lpstr>
      <vt:lpstr>PowerPoint-presentation</vt:lpstr>
      <vt:lpstr>Silvia Bodoardo Politecnico di Torino  Italy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Reference person per university</vt:lpstr>
      <vt:lpstr>Final scope</vt:lpstr>
      <vt:lpstr>Topics: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</dc:title>
  <dc:creator>Bodoardo  Silvia</dc:creator>
  <cp:lastModifiedBy>Kajsa Saykali</cp:lastModifiedBy>
  <cp:revision>26</cp:revision>
  <dcterms:created xsi:type="dcterms:W3CDTF">2022-05-26T12:38:37Z</dcterms:created>
  <dcterms:modified xsi:type="dcterms:W3CDTF">2025-06-02T08:41:48Z</dcterms:modified>
</cp:coreProperties>
</file>